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9C8D0-9894-4641-B0C1-0E258679CB21}" type="datetimeFigureOut">
              <a:rPr lang="en-US" smtClean="0"/>
              <a:pPr/>
              <a:t>10/11/12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5666E3-0E28-9744-A741-12B2CD8AD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br>
              <a:rPr lang="en-US" dirty="0" smtClean="0"/>
            </a:br>
            <a:r>
              <a:rPr lang="en-US" dirty="0" smtClean="0"/>
              <a:t>Annotated Bibliography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Annotated Bibliography?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Bibliography: citation in appropriate format (MLA, APA, CSE, Chicago)</a:t>
            </a:r>
          </a:p>
          <a:p>
            <a:r>
              <a:rPr lang="en-US" dirty="0" smtClean="0"/>
              <a:t>Annotation: a summary or explanation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or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Summarize: </a:t>
            </a:r>
          </a:p>
          <a:p>
            <a:pPr lvl="1"/>
            <a:r>
              <a:rPr lang="en-US" dirty="0" smtClean="0"/>
              <a:t>Main argument or point of the article</a:t>
            </a:r>
          </a:p>
          <a:p>
            <a:pPr lvl="1"/>
            <a:r>
              <a:rPr lang="en-US" dirty="0" smtClean="0"/>
              <a:t>List of topics that the article covers</a:t>
            </a:r>
          </a:p>
          <a:p>
            <a:pPr lvl="1"/>
            <a:r>
              <a:rPr lang="en-US" dirty="0" smtClean="0"/>
              <a:t>Paraphrase (resist the urge to quote!)</a:t>
            </a:r>
          </a:p>
          <a:p>
            <a:r>
              <a:rPr lang="en-US" dirty="0" smtClean="0"/>
              <a:t>Assess/Evaluate: </a:t>
            </a:r>
          </a:p>
          <a:p>
            <a:pPr lvl="1"/>
            <a:r>
              <a:rPr lang="en-US" dirty="0" smtClean="0"/>
              <a:t>How useful is the source?</a:t>
            </a:r>
          </a:p>
          <a:p>
            <a:pPr lvl="1"/>
            <a:r>
              <a:rPr lang="en-US" dirty="0" smtClean="0"/>
              <a:t>How does it compare with or relate to your other sources?</a:t>
            </a:r>
          </a:p>
          <a:p>
            <a:pPr lvl="1"/>
            <a:r>
              <a:rPr lang="en-US" dirty="0" smtClean="0"/>
              <a:t>Is the information reliable and objective (or biased?)</a:t>
            </a:r>
          </a:p>
          <a:p>
            <a:pPr lvl="1"/>
            <a:r>
              <a:rPr lang="en-US" dirty="0" smtClean="0"/>
              <a:t>What is the goal of the source?</a:t>
            </a:r>
          </a:p>
          <a:p>
            <a:r>
              <a:rPr lang="en-US" dirty="0" smtClean="0"/>
              <a:t>Reflect: </a:t>
            </a:r>
          </a:p>
          <a:p>
            <a:pPr lvl="1"/>
            <a:r>
              <a:rPr lang="en-US" dirty="0" smtClean="0"/>
              <a:t>How does it shape your argument?</a:t>
            </a:r>
          </a:p>
          <a:p>
            <a:pPr lvl="1"/>
            <a:r>
              <a:rPr lang="en-US" dirty="0" smtClean="0"/>
              <a:t>How does it fit into your other research?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make an annotated bibliography?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Writing: </a:t>
            </a:r>
          </a:p>
          <a:p>
            <a:pPr lvl="1"/>
            <a:r>
              <a:rPr lang="en-US" dirty="0" smtClean="0"/>
              <a:t>concise exposition </a:t>
            </a:r>
          </a:p>
          <a:p>
            <a:pPr lvl="1"/>
            <a:r>
              <a:rPr lang="en-US" dirty="0" smtClean="0"/>
              <a:t>succinct analysis</a:t>
            </a:r>
          </a:p>
          <a:p>
            <a:r>
              <a:rPr lang="en-US" dirty="0" smtClean="0"/>
              <a:t>Research:</a:t>
            </a:r>
          </a:p>
          <a:p>
            <a:pPr lvl="1"/>
            <a:r>
              <a:rPr lang="en-US" dirty="0" smtClean="0"/>
              <a:t> history of scholarship</a:t>
            </a:r>
          </a:p>
          <a:p>
            <a:pPr lvl="1"/>
            <a:r>
              <a:rPr lang="en-US" dirty="0" smtClean="0"/>
              <a:t>effective library research</a:t>
            </a:r>
          </a:p>
          <a:p>
            <a:r>
              <a:rPr lang="en-US" dirty="0" smtClean="0"/>
              <a:t>Reading: </a:t>
            </a:r>
          </a:p>
          <a:p>
            <a:pPr lvl="1"/>
            <a:r>
              <a:rPr lang="en-US" dirty="0" smtClean="0"/>
              <a:t>critical reading/thinking/analysis</a:t>
            </a:r>
          </a:p>
          <a:p>
            <a:pPr lvl="1"/>
            <a:r>
              <a:rPr lang="en-US" dirty="0" smtClean="0"/>
              <a:t>identify issues, gaps</a:t>
            </a:r>
          </a:p>
          <a:p>
            <a:r>
              <a:rPr lang="en-US" dirty="0" smtClean="0"/>
              <a:t>Argument: </a:t>
            </a:r>
          </a:p>
          <a:p>
            <a:pPr lvl="1"/>
            <a:r>
              <a:rPr lang="en-US" dirty="0" smtClean="0"/>
              <a:t>help formulate your argument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good annotated bibliography?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Comprehensive: good sense of the history of the scholarship</a:t>
            </a:r>
          </a:p>
          <a:p>
            <a:r>
              <a:rPr lang="en-US" dirty="0" smtClean="0"/>
              <a:t>Variety: </a:t>
            </a:r>
          </a:p>
          <a:p>
            <a:pPr lvl="1"/>
            <a:r>
              <a:rPr lang="en-US" dirty="0" smtClean="0"/>
              <a:t>Demonstrate the breadth of scholarship on the topic</a:t>
            </a:r>
          </a:p>
          <a:p>
            <a:pPr lvl="1"/>
            <a:r>
              <a:rPr lang="en-US" dirty="0" smtClean="0"/>
              <a:t>Brings together interdisciplinary scholarship</a:t>
            </a:r>
          </a:p>
          <a:p>
            <a:r>
              <a:rPr lang="en-US" dirty="0" smtClean="0"/>
              <a:t>Analysis and Argument: distills the shape and focus of your argument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Working with one of the sources you found. Spend 8 minutes reviewing the article. Read the abstract and then scan the pertinent sections. </a:t>
            </a:r>
          </a:p>
          <a:p>
            <a:r>
              <a:rPr lang="en-US" dirty="0" smtClean="0"/>
              <a:t>NEXT: spend 5 minutes writing a brief summary of the article.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your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Using your </a:t>
            </a:r>
            <a:r>
              <a:rPr lang="en-US" dirty="0" smtClean="0"/>
              <a:t>summary. </a:t>
            </a:r>
            <a:r>
              <a:rPr lang="en-US" dirty="0" smtClean="0"/>
              <a:t>Make revisions based on this list:</a:t>
            </a:r>
          </a:p>
          <a:p>
            <a:pPr lvl="1"/>
            <a:r>
              <a:rPr lang="en-US" dirty="0" smtClean="0"/>
              <a:t>Summarize: </a:t>
            </a:r>
          </a:p>
          <a:p>
            <a:pPr lvl="2"/>
            <a:r>
              <a:rPr lang="en-US" dirty="0" smtClean="0"/>
              <a:t>Main argument or point of the article</a:t>
            </a:r>
          </a:p>
          <a:p>
            <a:pPr lvl="2"/>
            <a:r>
              <a:rPr lang="en-US" dirty="0" smtClean="0"/>
              <a:t>List of topics that the article covers</a:t>
            </a:r>
          </a:p>
          <a:p>
            <a:pPr lvl="2"/>
            <a:r>
              <a:rPr lang="en-US" dirty="0" smtClean="0"/>
              <a:t>Paraphrase (resist the urge to quote!)	</a:t>
            </a:r>
          </a:p>
          <a:p>
            <a:pPr lvl="1"/>
            <a:r>
              <a:rPr lang="en-US" dirty="0" smtClean="0"/>
              <a:t>Assess/Evaluate: </a:t>
            </a:r>
          </a:p>
          <a:p>
            <a:pPr lvl="2"/>
            <a:r>
              <a:rPr lang="en-US" dirty="0" smtClean="0"/>
              <a:t>How useful is the source?</a:t>
            </a:r>
          </a:p>
          <a:p>
            <a:pPr lvl="2"/>
            <a:r>
              <a:rPr lang="en-US" dirty="0" smtClean="0"/>
              <a:t>How does it compare with or relate to your other sources?</a:t>
            </a:r>
          </a:p>
          <a:p>
            <a:pPr lvl="2"/>
            <a:r>
              <a:rPr lang="en-US" dirty="0" smtClean="0"/>
              <a:t>Is the information reliable and objective (or biased?)</a:t>
            </a:r>
          </a:p>
          <a:p>
            <a:pPr lvl="2"/>
            <a:r>
              <a:rPr lang="en-US" dirty="0" smtClean="0"/>
              <a:t>What is the goal of the source?</a:t>
            </a:r>
          </a:p>
          <a:p>
            <a:pPr lvl="1"/>
            <a:r>
              <a:rPr lang="en-US" dirty="0" smtClean="0"/>
              <a:t>Reflect: </a:t>
            </a:r>
          </a:p>
          <a:p>
            <a:pPr lvl="2"/>
            <a:r>
              <a:rPr lang="en-US" dirty="0" smtClean="0"/>
              <a:t>How does it shape your argument?</a:t>
            </a:r>
          </a:p>
          <a:p>
            <a:pPr lvl="2"/>
            <a:r>
              <a:rPr lang="en-US" dirty="0" smtClean="0"/>
              <a:t>How does it fit into your other research?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62</TotalTime>
  <Words>343</Words>
  <Application>Microsoft Macintosh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The  Annotated Bibliography</vt:lpstr>
      <vt:lpstr>What is an Annotated Bibliography?</vt:lpstr>
      <vt:lpstr>Function or Purpose</vt:lpstr>
      <vt:lpstr>Why make an annotated bibliography?</vt:lpstr>
      <vt:lpstr>What makes a good annotated bibliography?</vt:lpstr>
      <vt:lpstr>Summarize </vt:lpstr>
      <vt:lpstr>Working with your Summaries</vt:lpstr>
    </vt:vector>
  </TitlesOfParts>
  <Company>UNC-Chapel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Annotated Bibliography</dc:title>
  <dc:creator>Kurt Blythe</dc:creator>
  <cp:lastModifiedBy>Sarah Blythe</cp:lastModifiedBy>
  <cp:revision>6</cp:revision>
  <dcterms:created xsi:type="dcterms:W3CDTF">2012-10-11T17:29:17Z</dcterms:created>
  <dcterms:modified xsi:type="dcterms:W3CDTF">2012-10-11T17:32:04Z</dcterms:modified>
</cp:coreProperties>
</file>